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64" r:id="rId4"/>
    <p:sldId id="263" r:id="rId5"/>
    <p:sldId id="259" r:id="rId6"/>
    <p:sldId id="286" r:id="rId7"/>
    <p:sldId id="287" r:id="rId8"/>
    <p:sldId id="288" r:id="rId9"/>
    <p:sldId id="296" r:id="rId10"/>
    <p:sldId id="297" r:id="rId11"/>
    <p:sldId id="298" r:id="rId12"/>
    <p:sldId id="299" r:id="rId13"/>
    <p:sldId id="261" r:id="rId14"/>
  </p:sldIdLst>
  <p:sldSz cx="12192000" cy="6858000"/>
  <p:notesSz cx="6858000" cy="9144000"/>
  <p:embeddedFontLst>
    <p:embeddedFont>
      <p:font typeface="等线 Light" panose="02010600030101010101" charset="-122"/>
      <p:regular r:id="rId18"/>
    </p:embeddedFont>
    <p:embeddedFont>
      <p:font typeface="等线" panose="02010600030101010101" charset="-122"/>
      <p:regular r:id="rId19"/>
    </p:embeddedFont>
    <p:embeddedFont>
      <p:font typeface="等线" panose="02010600030101010101" charset="0"/>
      <p:regular r:id="rId20"/>
      <p:bold r:id="rId21"/>
    </p:embeddedFont>
    <p:embeddedFont>
      <p:font typeface="等线 Light" panose="02010600030101010101" charset="0"/>
      <p:regular r:id="rId22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C44755"/>
    <a:srgbClr val="C197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702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-114" y="-210"/>
      </p:cViewPr>
      <p:guideLst>
        <p:guide orient="horz" pos="2051"/>
        <p:guide pos="39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6640B-C54A-43CD-8AC7-5C29BBAC50D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160F99-5DE8-4687-A546-A30565415CE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290A68-5D65-4888-9B89-A1FB2FF847F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45DFCE-72B3-49A5-946F-98B86B67609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03F0B2-B930-408A-AC11-3E621E460DB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AF7446-A0D5-4B55-BF90-5C01C484BB9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4ACBFA-0AA1-42D5-918B-EDE0557F4C0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66E109-B978-4ABE-A081-3F1D9BF2B77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6A3A94-0FFF-4C61-80AD-5C690063657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82F4A4-394E-47E3-B8B2-06E06DC8AF4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38C09C-1667-4D4F-B7D3-E27FA73A2EC1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CB9F4-CCE5-42C9-A3B9-ABFDB3BD26A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A66C70-8A30-481A-B2CC-446E952C6F29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5486DC-EA60-4C34-8511-A1D2E9401F7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5070B2-FEE4-4208-B9BE-D026858B2D0B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0C63F8-5C9A-4A44-BE98-49EF1EBB913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4CE23B-2B2E-4412-A9C2-39E25BB99A2C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29064A-F7B8-409E-8617-D4BED037929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CF040C-9BD4-47E0-B6EB-3812AA4DA9C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AABB54-08CC-447B-98CE-BD77BCF321C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152909-4011-44EC-B1F9-AC302A9FEC1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EE8BC-BB2B-442E-B819-249E608E21E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FF65080-D6C3-40C3-8435-1A3F4FA477A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44629B3-23FE-4347-9F57-0372022B7D4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video" Target="NULL" TargetMode="Externa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9.png"/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emf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13606" t="4758" r="34760" b="4075"/>
          <a:stretch>
            <a:fillRect/>
          </a:stretch>
        </p:blipFill>
        <p:spPr>
          <a:xfrm>
            <a:off x="2947988" y="280988"/>
            <a:ext cx="6296025" cy="6296025"/>
          </a:xfrm>
          <a:custGeom>
            <a:avLst/>
            <a:gdLst>
              <a:gd name="connsiteX0" fmla="*/ 3147646 w 6295292"/>
              <a:gd name="connsiteY0" fmla="*/ 0 h 6295292"/>
              <a:gd name="connsiteX1" fmla="*/ 6295292 w 6295292"/>
              <a:gd name="connsiteY1" fmla="*/ 3147646 h 6295292"/>
              <a:gd name="connsiteX2" fmla="*/ 3147646 w 6295292"/>
              <a:gd name="connsiteY2" fmla="*/ 6295292 h 6295292"/>
              <a:gd name="connsiteX3" fmla="*/ 0 w 6295292"/>
              <a:gd name="connsiteY3" fmla="*/ 3147646 h 6295292"/>
              <a:gd name="connsiteX4" fmla="*/ 3147646 w 6295292"/>
              <a:gd name="connsiteY4" fmla="*/ 0 h 6295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5292" h="6295292">
                <a:moveTo>
                  <a:pt x="3147646" y="0"/>
                </a:moveTo>
                <a:cubicBezTo>
                  <a:pt x="4886043" y="0"/>
                  <a:pt x="6295292" y="1409249"/>
                  <a:pt x="6295292" y="3147646"/>
                </a:cubicBezTo>
                <a:cubicBezTo>
                  <a:pt x="6295292" y="4886043"/>
                  <a:pt x="4886043" y="6295292"/>
                  <a:pt x="3147646" y="6295292"/>
                </a:cubicBezTo>
                <a:cubicBezTo>
                  <a:pt x="1409249" y="6295292"/>
                  <a:pt x="0" y="4886043"/>
                  <a:pt x="0" y="3147646"/>
                </a:cubicBezTo>
                <a:cubicBezTo>
                  <a:pt x="0" y="1409249"/>
                  <a:pt x="1409249" y="0"/>
                  <a:pt x="3147646" y="0"/>
                </a:cubicBezTo>
                <a:close/>
              </a:path>
            </a:pathLst>
          </a:custGeom>
          <a:effectLst>
            <a:outerShdw blurRad="317500" dist="279400" dir="7800000" sx="97000" sy="97000" algn="ctr" rotWithShape="0">
              <a:srgbClr val="C1979D"/>
            </a:outerShdw>
          </a:effec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rcRect l="15257" t="11842" r="10117" b="12344"/>
          <a:stretch>
            <a:fillRect/>
          </a:stretch>
        </p:blipFill>
        <p:spPr bwMode="auto">
          <a:xfrm>
            <a:off x="3984625" y="1310958"/>
            <a:ext cx="4222750" cy="444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>
            <a:hlinkClick r:id="" action="ppaction://media"/>
          </p:cNvPr>
          <p:cNvPicPr>
            <a:picLocks noRot="1" noChangeAspect="1"/>
          </p:cNvPicPr>
          <p:nvPr>
            <a:videoFile r:link="rId4"/>
          </p:nvPr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92125" y="-889000"/>
            <a:ext cx="60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9690" y="2221230"/>
            <a:ext cx="2162810" cy="216281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 bwMode="auto">
          <a:xfrm>
            <a:off x="2948305" y="487045"/>
            <a:ext cx="6296025" cy="6090920"/>
            <a:chOff x="3531845" y="729523"/>
            <a:chExt cx="5445810" cy="5445810"/>
          </a:xfrm>
        </p:grpSpPr>
        <p:sp>
          <p:nvSpPr>
            <p:cNvPr id="11" name="椭圆 10"/>
            <p:cNvSpPr/>
            <p:nvPr/>
          </p:nvSpPr>
          <p:spPr>
            <a:xfrm>
              <a:off x="3531845" y="729523"/>
              <a:ext cx="5445810" cy="5445810"/>
            </a:xfrm>
            <a:prstGeom prst="ellipse">
              <a:avLst/>
            </a:prstGeom>
            <a:noFill/>
            <a:ln w="34925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>
              <a:off x="6108681" y="5805399"/>
              <a:ext cx="292137" cy="250857"/>
            </a:xfrm>
            <a:prstGeom prst="triangl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10800000">
              <a:off x="6108681" y="807321"/>
              <a:ext cx="292137" cy="250857"/>
            </a:xfrm>
            <a:prstGeom prst="triangl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6200000">
              <a:off x="8614865" y="3267461"/>
              <a:ext cx="290550" cy="250857"/>
            </a:xfrm>
            <a:prstGeom prst="triangl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>
            <a:xfrm rot="5400000">
              <a:off x="3616787" y="3267461"/>
              <a:ext cx="290550" cy="250857"/>
            </a:xfrm>
            <a:prstGeom prst="triangl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6" name="椭圆 15"/>
          <p:cNvSpPr/>
          <p:nvPr/>
        </p:nvSpPr>
        <p:spPr>
          <a:xfrm>
            <a:off x="3351530" y="738505"/>
            <a:ext cx="5488305" cy="5589270"/>
          </a:xfrm>
          <a:prstGeom prst="ellipse">
            <a:avLst/>
          </a:prstGeom>
          <a:solidFill>
            <a:schemeClr val="bg1">
              <a:alpha val="38000"/>
            </a:schemeClr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2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6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 bwMode="auto">
          <a:xfrm>
            <a:off x="566738" y="547688"/>
            <a:ext cx="11058525" cy="6310312"/>
            <a:chOff x="567160" y="546904"/>
            <a:chExt cx="11057680" cy="6311096"/>
          </a:xfrm>
        </p:grpSpPr>
        <p:sp>
          <p:nvSpPr>
            <p:cNvPr id="3" name="任意多边形: 形状 2"/>
            <p:cNvSpPr/>
            <p:nvPr/>
          </p:nvSpPr>
          <p:spPr>
            <a:xfrm>
              <a:off x="567160" y="546904"/>
              <a:ext cx="3970034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>
              <a:off x="7654805" y="546904"/>
              <a:ext cx="3970035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4587875" y="561975"/>
            <a:ext cx="31273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zh-CN" sz="2400" b="1">
                <a:solidFill>
                  <a:srgbClr val="C44755"/>
                </a:solidFill>
                <a:latin typeface="华康雅艺体W6(P)"/>
                <a:cs typeface="华康雅艺体W6(P)"/>
              </a:rPr>
              <a:t>购物车结算</a:t>
            </a:r>
            <a:endParaRPr lang="zh-CN" altLang="zh-CN" sz="2400" b="1">
              <a:solidFill>
                <a:srgbClr val="C44755"/>
              </a:solidFill>
              <a:latin typeface="华康雅艺体W6(P)"/>
              <a:cs typeface="华康雅艺体W6(P)"/>
            </a:endParaRPr>
          </a:p>
        </p:txBody>
      </p:sp>
      <p:pic>
        <p:nvPicPr>
          <p:cNvPr id="4133" name="图片 13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>
            <a:off x="85598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31" name="图片 15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 flipH="1">
            <a:off x="85598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9" name="图片 17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flipH="1">
            <a:off x="1050925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7" name="图片 19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>
            <a:off x="1050925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428466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670782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文本框 5"/>
          <p:cNvSpPr txBox="1"/>
          <p:nvPr/>
        </p:nvSpPr>
        <p:spPr>
          <a:xfrm>
            <a:off x="1946275" y="1414145"/>
            <a:ext cx="82981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购物车结算页实现的功能有：</a:t>
            </a:r>
            <a:r>
              <a:rPr lang="en-US" altLang="zh-CN">
                <a:solidFill>
                  <a:srgbClr val="C44755"/>
                </a:solidFill>
              </a:rPr>
              <a:t>1</a:t>
            </a:r>
            <a:r>
              <a:rPr lang="zh-CN" altLang="en-US">
                <a:solidFill>
                  <a:srgbClr val="C44755"/>
                </a:solidFill>
              </a:rPr>
              <a:t>、全选、单选的实现  </a:t>
            </a:r>
            <a:r>
              <a:rPr lang="en-US" altLang="zh-CN">
                <a:solidFill>
                  <a:srgbClr val="C44755"/>
                </a:solidFill>
              </a:rPr>
              <a:t>2</a:t>
            </a:r>
            <a:r>
              <a:rPr lang="zh-CN" altLang="en-US">
                <a:solidFill>
                  <a:srgbClr val="C44755"/>
                </a:solidFill>
              </a:rPr>
              <a:t>、数量的改变 </a:t>
            </a:r>
            <a:r>
              <a:rPr lang="en-US" altLang="zh-CN">
                <a:solidFill>
                  <a:srgbClr val="C44755"/>
                </a:solidFill>
              </a:rPr>
              <a:t>3</a:t>
            </a:r>
            <a:r>
              <a:rPr lang="zh-CN" altLang="en-US">
                <a:solidFill>
                  <a:srgbClr val="C44755"/>
                </a:solidFill>
              </a:rPr>
              <a:t>、商品删除</a:t>
            </a:r>
            <a:endParaRPr lang="zh-CN" altLang="en-US">
              <a:solidFill>
                <a:srgbClr val="C44755"/>
              </a:solidFill>
            </a:endParaRPr>
          </a:p>
        </p:txBody>
      </p:sp>
      <p:pic>
        <p:nvPicPr>
          <p:cNvPr id="9" name="图片 8" descr="2016-12-29_1049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615" y="2250440"/>
            <a:ext cx="7938135" cy="3379470"/>
          </a:xfrm>
          <a:prstGeom prst="rect">
            <a:avLst/>
          </a:prstGeom>
        </p:spPr>
      </p:pic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 bwMode="auto">
          <a:xfrm>
            <a:off x="566738" y="547688"/>
            <a:ext cx="11058525" cy="6310312"/>
            <a:chOff x="567160" y="546904"/>
            <a:chExt cx="11057680" cy="6311096"/>
          </a:xfrm>
        </p:grpSpPr>
        <p:sp>
          <p:nvSpPr>
            <p:cNvPr id="3" name="任意多边形: 形状 2"/>
            <p:cNvSpPr/>
            <p:nvPr/>
          </p:nvSpPr>
          <p:spPr>
            <a:xfrm>
              <a:off x="567160" y="546904"/>
              <a:ext cx="3970034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>
              <a:off x="7654805" y="546904"/>
              <a:ext cx="3970035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4587875" y="561975"/>
            <a:ext cx="31273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zh-CN" sz="2400" b="1">
                <a:solidFill>
                  <a:srgbClr val="C44755"/>
                </a:solidFill>
                <a:latin typeface="华康雅艺体W6(P)"/>
                <a:cs typeface="华康雅艺体W6(P)"/>
              </a:rPr>
              <a:t>活动页</a:t>
            </a:r>
            <a:endParaRPr lang="zh-CN" altLang="zh-CN" sz="2400" b="1">
              <a:solidFill>
                <a:srgbClr val="C44755"/>
              </a:solidFill>
              <a:latin typeface="华康雅艺体W6(P)"/>
              <a:cs typeface="华康雅艺体W6(P)"/>
            </a:endParaRPr>
          </a:p>
        </p:txBody>
      </p:sp>
      <p:pic>
        <p:nvPicPr>
          <p:cNvPr id="4133" name="图片 13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>
            <a:off x="85598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31" name="图片 15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 flipH="1">
            <a:off x="85598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9" name="图片 17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flipH="1">
            <a:off x="1050925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7" name="图片 19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>
            <a:off x="1050925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428466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670782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文本框 5"/>
          <p:cNvSpPr txBox="1"/>
          <p:nvPr/>
        </p:nvSpPr>
        <p:spPr>
          <a:xfrm>
            <a:off x="3749040" y="1414145"/>
            <a:ext cx="48056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活动页实现的功能有：</a:t>
            </a:r>
            <a:r>
              <a:rPr lang="en-US" altLang="zh-CN">
                <a:solidFill>
                  <a:srgbClr val="C44755"/>
                </a:solidFill>
              </a:rPr>
              <a:t>1</a:t>
            </a:r>
            <a:r>
              <a:rPr lang="zh-CN" altLang="en-US">
                <a:solidFill>
                  <a:srgbClr val="C44755"/>
                </a:solidFill>
              </a:rPr>
              <a:t>、倒计时 </a:t>
            </a:r>
            <a:r>
              <a:rPr lang="en-US" altLang="zh-CN">
                <a:solidFill>
                  <a:srgbClr val="C44755"/>
                </a:solidFill>
              </a:rPr>
              <a:t>2</a:t>
            </a:r>
            <a:r>
              <a:rPr lang="zh-CN" altLang="en-US">
                <a:solidFill>
                  <a:srgbClr val="C44755"/>
                </a:solidFill>
              </a:rPr>
              <a:t>、</a:t>
            </a:r>
            <a:r>
              <a:rPr lang="en-US" altLang="zh-CN">
                <a:solidFill>
                  <a:srgbClr val="C44755"/>
                </a:solidFill>
              </a:rPr>
              <a:t>ajax</a:t>
            </a:r>
            <a:r>
              <a:rPr lang="zh-CN" altLang="en-US">
                <a:solidFill>
                  <a:srgbClr val="C44755"/>
                </a:solidFill>
              </a:rPr>
              <a:t>拼接</a:t>
            </a:r>
            <a:endParaRPr lang="zh-CN" altLang="en-US">
              <a:solidFill>
                <a:srgbClr val="C44755"/>
              </a:solidFill>
            </a:endParaRPr>
          </a:p>
        </p:txBody>
      </p:sp>
      <p:pic>
        <p:nvPicPr>
          <p:cNvPr id="7" name="图片 6" descr="2016-12-29_1101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5490" y="1885950"/>
            <a:ext cx="8272145" cy="4589145"/>
          </a:xfrm>
          <a:prstGeom prst="rect">
            <a:avLst/>
          </a:prstGeom>
        </p:spPr>
      </p:pic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88073" y="0"/>
            <a:ext cx="5862637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13606" t="4758" r="34760" b="4075"/>
          <a:stretch>
            <a:fillRect/>
          </a:stretch>
        </p:blipFill>
        <p:spPr>
          <a:xfrm>
            <a:off x="3463608" y="1384618"/>
            <a:ext cx="4573587" cy="4573587"/>
          </a:xfrm>
          <a:custGeom>
            <a:avLst/>
            <a:gdLst>
              <a:gd name="connsiteX0" fmla="*/ 3147646 w 6295292"/>
              <a:gd name="connsiteY0" fmla="*/ 0 h 6295292"/>
              <a:gd name="connsiteX1" fmla="*/ 6295292 w 6295292"/>
              <a:gd name="connsiteY1" fmla="*/ 3147646 h 6295292"/>
              <a:gd name="connsiteX2" fmla="*/ 3147646 w 6295292"/>
              <a:gd name="connsiteY2" fmla="*/ 6295292 h 6295292"/>
              <a:gd name="connsiteX3" fmla="*/ 0 w 6295292"/>
              <a:gd name="connsiteY3" fmla="*/ 3147646 h 6295292"/>
              <a:gd name="connsiteX4" fmla="*/ 3147646 w 6295292"/>
              <a:gd name="connsiteY4" fmla="*/ 0 h 6295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5292" h="6295292">
                <a:moveTo>
                  <a:pt x="3147646" y="0"/>
                </a:moveTo>
                <a:cubicBezTo>
                  <a:pt x="4886043" y="0"/>
                  <a:pt x="6295292" y="1409249"/>
                  <a:pt x="6295292" y="3147646"/>
                </a:cubicBezTo>
                <a:cubicBezTo>
                  <a:pt x="6295292" y="4886043"/>
                  <a:pt x="4886043" y="6295292"/>
                  <a:pt x="3147646" y="6295292"/>
                </a:cubicBezTo>
                <a:cubicBezTo>
                  <a:pt x="1409249" y="6295292"/>
                  <a:pt x="0" y="4886043"/>
                  <a:pt x="0" y="3147646"/>
                </a:cubicBezTo>
                <a:cubicBezTo>
                  <a:pt x="0" y="1409249"/>
                  <a:pt x="1409249" y="0"/>
                  <a:pt x="3147646" y="0"/>
                </a:cubicBezTo>
                <a:close/>
              </a:path>
            </a:pathLst>
          </a:custGeom>
          <a:effectLst>
            <a:outerShdw blurRad="317500" dist="279400" dir="7800000" sx="97000" sy="97000" algn="ctr" rotWithShape="0">
              <a:srgbClr val="C1979D"/>
            </a:outerShdw>
          </a:effectLst>
        </p:spPr>
      </p:pic>
      <p:pic>
        <p:nvPicPr>
          <p:cNvPr id="17413" name="图片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244715" y="1429385"/>
            <a:ext cx="3400425" cy="399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文本框 3"/>
          <p:cNvSpPr txBox="1"/>
          <p:nvPr/>
        </p:nvSpPr>
        <p:spPr>
          <a:xfrm>
            <a:off x="4959985" y="3122930"/>
            <a:ext cx="1673860" cy="10972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6600">
                <a:solidFill>
                  <a:srgbClr val="C44755"/>
                </a:solidFill>
              </a:rPr>
              <a:t>End</a:t>
            </a:r>
            <a:endParaRPr lang="en-US" altLang="zh-CN" sz="6600">
              <a:solidFill>
                <a:srgbClr val="C44755"/>
              </a:solidFill>
            </a:endParaRPr>
          </a:p>
        </p:txBody>
      </p:sp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533650" y="3194050"/>
            <a:ext cx="1936750" cy="1995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图片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78313" y="352425"/>
            <a:ext cx="3546475" cy="144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532110" y="168593"/>
            <a:ext cx="1339850" cy="141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381250" y="3346450"/>
            <a:ext cx="1936750" cy="1995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228850" y="3498850"/>
            <a:ext cx="1936750" cy="1995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424113" y="168910"/>
            <a:ext cx="1341437" cy="141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36233" y="168910"/>
            <a:ext cx="1341437" cy="141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537258" y="168910"/>
            <a:ext cx="1341437" cy="141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文本框 4"/>
          <p:cNvSpPr txBox="1"/>
          <p:nvPr/>
        </p:nvSpPr>
        <p:spPr>
          <a:xfrm>
            <a:off x="1379220" y="2286000"/>
            <a:ext cx="9345295" cy="2286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latinLnBrk="0" hangingPunct="1">
              <a:lnSpc>
                <a:spcPct val="150000"/>
              </a:lnSpc>
            </a:pPr>
            <a:r>
              <a:rPr lang="en-US" altLang="zh-CN" sz="2800">
                <a:solidFill>
                  <a:srgbClr val="C44755"/>
                </a:solidFill>
              </a:rPr>
              <a:t>       </a:t>
            </a:r>
            <a:r>
              <a:rPr lang="zh-CN" altLang="en-US" sz="2800">
                <a:solidFill>
                  <a:srgbClr val="C44755"/>
                </a:solidFill>
              </a:rPr>
              <a:t>达令是一家专注于全球好货的电商网站，采用自营</a:t>
            </a:r>
            <a:r>
              <a:rPr lang="en-US" altLang="zh-CN" sz="2800">
                <a:solidFill>
                  <a:srgbClr val="C44755"/>
                </a:solidFill>
              </a:rPr>
              <a:t>B2C</a:t>
            </a:r>
            <a:r>
              <a:rPr lang="zh-CN" altLang="en-US" sz="2800">
                <a:solidFill>
                  <a:srgbClr val="C44755"/>
                </a:solidFill>
              </a:rPr>
              <a:t>模式，通过聘请专职买手进行发现和推荐，直接与品牌方签约，满足消费者对个性化、潮流化的需求。</a:t>
            </a:r>
            <a:endParaRPr lang="zh-CN" altLang="en-US" sz="2800">
              <a:solidFill>
                <a:srgbClr val="C44755"/>
              </a:solidFill>
            </a:endParaRPr>
          </a:p>
          <a:p>
            <a:endParaRPr lang="zh-CN" altLang="en-US">
              <a:solidFill>
                <a:srgbClr val="C44755"/>
              </a:solidFill>
            </a:endParaRPr>
          </a:p>
        </p:txBody>
      </p:sp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4.44444E-6 L 0.90469 -0.1798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234" y="-900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4.58333E-6 -3.33333E-6 L 0.61237 -0.2224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12" y="-1113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58333E-6 -1.11111E-6 L 0.32331 -0.1009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9" y="-504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 bwMode="auto">
          <a:xfrm>
            <a:off x="566738" y="547688"/>
            <a:ext cx="11058525" cy="6310312"/>
            <a:chOff x="567160" y="546904"/>
            <a:chExt cx="11057680" cy="6311096"/>
          </a:xfrm>
        </p:grpSpPr>
        <p:sp>
          <p:nvSpPr>
            <p:cNvPr id="3" name="任意多边形: 形状 2"/>
            <p:cNvSpPr/>
            <p:nvPr/>
          </p:nvSpPr>
          <p:spPr>
            <a:xfrm>
              <a:off x="567160" y="546904"/>
              <a:ext cx="3970034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>
              <a:off x="7654805" y="546904"/>
              <a:ext cx="3970035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4587875" y="561975"/>
            <a:ext cx="31273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en-US" sz="2400" b="1">
                <a:solidFill>
                  <a:srgbClr val="C44755"/>
                </a:solidFill>
                <a:latin typeface="华康雅艺体W6(P)"/>
                <a:ea typeface="华康雅艺体W6(P)"/>
                <a:cs typeface="华康雅艺体W6(P)"/>
              </a:rPr>
              <a:t>项目介绍</a:t>
            </a:r>
            <a:endParaRPr lang="zh-CN" altLang="en-US" sz="2400" b="1">
              <a:solidFill>
                <a:srgbClr val="C44755"/>
              </a:solidFill>
              <a:latin typeface="华康雅艺体W6(P)"/>
              <a:ea typeface="华康雅艺体W6(P)"/>
              <a:cs typeface="华康雅艺体W6(P)"/>
            </a:endParaRPr>
          </a:p>
        </p:txBody>
      </p:sp>
      <p:pic>
        <p:nvPicPr>
          <p:cNvPr id="4133" name="图片 13"/>
          <p:cNvPicPr>
            <a:picLocks noChangeAspect="1"/>
          </p:cNvPicPr>
          <p:nvPr/>
        </p:nvPicPr>
        <p:blipFill>
          <a:blip r:embed="rId2"/>
          <a:srcRect l="26715" t="11166" r="26198" b="24919"/>
          <a:stretch>
            <a:fillRect/>
          </a:stretch>
        </p:blipFill>
        <p:spPr bwMode="auto">
          <a:xfrm>
            <a:off x="85598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31" name="图片 15"/>
          <p:cNvPicPr>
            <a:picLocks noChangeAspect="1"/>
          </p:cNvPicPr>
          <p:nvPr/>
        </p:nvPicPr>
        <p:blipFill>
          <a:blip r:embed="rId2"/>
          <a:srcRect l="26715" t="11166" r="26198" b="24919"/>
          <a:stretch>
            <a:fillRect/>
          </a:stretch>
        </p:blipFill>
        <p:spPr bwMode="auto">
          <a:xfrm rot="10800000" flipH="1">
            <a:off x="85598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9" name="图片 17"/>
          <p:cNvPicPr>
            <a:picLocks noChangeAspect="1"/>
          </p:cNvPicPr>
          <p:nvPr/>
        </p:nvPicPr>
        <p:blipFill>
          <a:blip r:embed="rId2"/>
          <a:srcRect l="26715" t="11166" r="26198" b="24919"/>
          <a:stretch>
            <a:fillRect/>
          </a:stretch>
        </p:blipFill>
        <p:spPr bwMode="auto">
          <a:xfrm flipH="1">
            <a:off x="1050925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7" name="图片 19"/>
          <p:cNvPicPr>
            <a:picLocks noChangeAspect="1"/>
          </p:cNvPicPr>
          <p:nvPr/>
        </p:nvPicPr>
        <p:blipFill>
          <a:blip r:embed="rId2"/>
          <a:srcRect l="26715" t="11166" r="26198" b="24919"/>
          <a:stretch>
            <a:fillRect/>
          </a:stretch>
        </p:blipFill>
        <p:spPr bwMode="auto">
          <a:xfrm rot="10800000">
            <a:off x="1050925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rcRect l="25975" t="17868" r="21207" b="17747"/>
          <a:stretch>
            <a:fillRect/>
          </a:stretch>
        </p:blipFill>
        <p:spPr bwMode="auto">
          <a:xfrm rot="900000">
            <a:off x="428466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文本框 18"/>
          <p:cNvSpPr txBox="1"/>
          <p:nvPr/>
        </p:nvSpPr>
        <p:spPr>
          <a:xfrm>
            <a:off x="2348865" y="2216785"/>
            <a:ext cx="7494270" cy="2971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latinLnBrk="0" hangingPunct="1">
              <a:lnSpc>
                <a:spcPct val="150000"/>
              </a:lnSpc>
            </a:pPr>
            <a:r>
              <a:rPr lang="en-US" altLang="zh-CN">
                <a:solidFill>
                  <a:srgbClr val="C44755"/>
                </a:solidFill>
              </a:rPr>
              <a:t>1</a:t>
            </a:r>
            <a:r>
              <a:rPr lang="zh-CN" altLang="en-US">
                <a:solidFill>
                  <a:srgbClr val="C44755"/>
                </a:solidFill>
              </a:rPr>
              <a:t>、网页兼容</a:t>
            </a:r>
            <a:r>
              <a:rPr lang="en-US" altLang="zh-CN">
                <a:solidFill>
                  <a:srgbClr val="C44755"/>
                </a:solidFill>
              </a:rPr>
              <a:t>IE9</a:t>
            </a:r>
            <a:r>
              <a:rPr lang="zh-CN" altLang="en-US">
                <a:solidFill>
                  <a:srgbClr val="C44755"/>
                </a:solidFill>
              </a:rPr>
              <a:t>以上版本，谷歌，火狐均可使用</a:t>
            </a:r>
            <a:endParaRPr lang="zh-CN" altLang="en-US">
              <a:solidFill>
                <a:srgbClr val="C44755"/>
              </a:solidFill>
            </a:endParaRPr>
          </a:p>
          <a:p>
            <a:pPr eaLnBrk="1" latinLnBrk="0" hangingPunct="1">
              <a:lnSpc>
                <a:spcPct val="150000"/>
              </a:lnSpc>
            </a:pPr>
            <a:r>
              <a:rPr lang="en-US" altLang="zh-CN">
                <a:solidFill>
                  <a:srgbClr val="C44755"/>
                </a:solidFill>
              </a:rPr>
              <a:t>2</a:t>
            </a:r>
            <a:r>
              <a:rPr lang="zh-CN" altLang="en-US">
                <a:solidFill>
                  <a:srgbClr val="C44755"/>
                </a:solidFill>
              </a:rPr>
              <a:t>、网页内容、结构大部分来源于线上原网页</a:t>
            </a:r>
            <a:endParaRPr lang="zh-CN" altLang="en-US">
              <a:solidFill>
                <a:srgbClr val="C44755"/>
              </a:solidFill>
            </a:endParaRPr>
          </a:p>
          <a:p>
            <a:pPr eaLnBrk="1" latinLnBrk="0" hangingPunct="1">
              <a:lnSpc>
                <a:spcPct val="150000"/>
              </a:lnSpc>
            </a:pPr>
            <a:r>
              <a:rPr lang="en-US" altLang="zh-CN">
                <a:solidFill>
                  <a:srgbClr val="C44755"/>
                </a:solidFill>
              </a:rPr>
              <a:t>3</a:t>
            </a:r>
            <a:r>
              <a:rPr lang="zh-CN" altLang="en-US">
                <a:solidFill>
                  <a:srgbClr val="C44755"/>
                </a:solidFill>
              </a:rPr>
              <a:t>、本网页导航、达令</a:t>
            </a:r>
            <a:r>
              <a:rPr lang="en-US" altLang="zh-CN">
                <a:solidFill>
                  <a:srgbClr val="C44755"/>
                </a:solidFill>
              </a:rPr>
              <a:t>logo</a:t>
            </a:r>
            <a:r>
              <a:rPr lang="zh-CN" altLang="en-US">
                <a:solidFill>
                  <a:srgbClr val="C44755"/>
                </a:solidFill>
              </a:rPr>
              <a:t>，商品图片均可点击</a:t>
            </a:r>
            <a:endParaRPr lang="zh-CN" altLang="en-US">
              <a:solidFill>
                <a:srgbClr val="C44755"/>
              </a:solidFill>
            </a:endParaRPr>
          </a:p>
          <a:p>
            <a:pPr eaLnBrk="1" latinLnBrk="0" hangingPunct="1">
              <a:lnSpc>
                <a:spcPct val="150000"/>
              </a:lnSpc>
            </a:pPr>
            <a:r>
              <a:rPr lang="en-US" altLang="zh-CN">
                <a:solidFill>
                  <a:srgbClr val="C44755"/>
                </a:solidFill>
              </a:rPr>
              <a:t>4</a:t>
            </a:r>
            <a:r>
              <a:rPr lang="zh-CN" altLang="en-US">
                <a:solidFill>
                  <a:srgbClr val="C44755"/>
                </a:solidFill>
              </a:rPr>
              <a:t>、本网站注册、登录与后台相连，需要在联网的状态下使用</a:t>
            </a:r>
            <a:endParaRPr lang="zh-CN" altLang="en-US">
              <a:solidFill>
                <a:srgbClr val="C44755"/>
              </a:solidFill>
            </a:endParaRPr>
          </a:p>
          <a:p>
            <a:pPr eaLnBrk="1" latinLnBrk="0" hangingPunct="1">
              <a:lnSpc>
                <a:spcPct val="150000"/>
              </a:lnSpc>
            </a:pPr>
            <a:r>
              <a:rPr lang="en-US" altLang="zh-CN">
                <a:solidFill>
                  <a:srgbClr val="C44755"/>
                </a:solidFill>
              </a:rPr>
              <a:t>5</a:t>
            </a:r>
            <a:r>
              <a:rPr lang="zh-CN" altLang="en-US">
                <a:solidFill>
                  <a:srgbClr val="C44755"/>
                </a:solidFill>
              </a:rPr>
              <a:t>、网页的主页存在</a:t>
            </a:r>
            <a:r>
              <a:rPr lang="en-US" altLang="zh-CN">
                <a:solidFill>
                  <a:srgbClr val="C44755"/>
                </a:solidFill>
              </a:rPr>
              <a:t>daling</a:t>
            </a:r>
            <a:r>
              <a:rPr lang="zh-CN" altLang="en-US">
                <a:solidFill>
                  <a:srgbClr val="C44755"/>
                </a:solidFill>
              </a:rPr>
              <a:t>根目录下，子网页放在</a:t>
            </a:r>
            <a:r>
              <a:rPr lang="en-US" altLang="zh-CN">
                <a:solidFill>
                  <a:srgbClr val="C44755"/>
                </a:solidFill>
              </a:rPr>
              <a:t>html</a:t>
            </a:r>
            <a:r>
              <a:rPr lang="zh-CN" altLang="en-US">
                <a:solidFill>
                  <a:srgbClr val="C44755"/>
                </a:solidFill>
              </a:rPr>
              <a:t>文件夹中，</a:t>
            </a:r>
            <a:r>
              <a:rPr lang="en-US" altLang="zh-CN">
                <a:solidFill>
                  <a:srgbClr val="C44755"/>
                </a:solidFill>
              </a:rPr>
              <a:t>css</a:t>
            </a:r>
            <a:r>
              <a:rPr lang="zh-CN" altLang="en-US">
                <a:solidFill>
                  <a:srgbClr val="C44755"/>
                </a:solidFill>
              </a:rPr>
              <a:t>样式放在</a:t>
            </a:r>
            <a:r>
              <a:rPr lang="en-US" altLang="zh-CN">
                <a:solidFill>
                  <a:srgbClr val="C44755"/>
                </a:solidFill>
              </a:rPr>
              <a:t>css</a:t>
            </a:r>
            <a:r>
              <a:rPr lang="zh-CN" altLang="en-US">
                <a:solidFill>
                  <a:srgbClr val="C44755"/>
                </a:solidFill>
              </a:rPr>
              <a:t>文件夹中，子网页的主</a:t>
            </a:r>
            <a:r>
              <a:rPr lang="en-US" altLang="zh-CN">
                <a:solidFill>
                  <a:srgbClr val="C44755"/>
                </a:solidFill>
              </a:rPr>
              <a:t>js</a:t>
            </a:r>
            <a:r>
              <a:rPr lang="zh-CN" altLang="en-US">
                <a:solidFill>
                  <a:srgbClr val="C44755"/>
                </a:solidFill>
              </a:rPr>
              <a:t>放在</a:t>
            </a:r>
            <a:r>
              <a:rPr lang="en-US" altLang="zh-CN">
                <a:solidFill>
                  <a:srgbClr val="C44755"/>
                </a:solidFill>
              </a:rPr>
              <a:t>scripts</a:t>
            </a:r>
            <a:r>
              <a:rPr lang="zh-CN" altLang="en-US">
                <a:solidFill>
                  <a:srgbClr val="C44755"/>
                </a:solidFill>
              </a:rPr>
              <a:t>文件夹下，模块化的</a:t>
            </a:r>
            <a:r>
              <a:rPr lang="en-US" altLang="zh-CN">
                <a:solidFill>
                  <a:srgbClr val="C44755"/>
                </a:solidFill>
              </a:rPr>
              <a:t>js</a:t>
            </a:r>
            <a:r>
              <a:rPr lang="zh-CN" altLang="en-US">
                <a:solidFill>
                  <a:srgbClr val="C44755"/>
                </a:solidFill>
              </a:rPr>
              <a:t>文件放在</a:t>
            </a:r>
            <a:r>
              <a:rPr lang="en-US" altLang="zh-CN">
                <a:solidFill>
                  <a:srgbClr val="C44755"/>
                </a:solidFill>
              </a:rPr>
              <a:t>libs</a:t>
            </a:r>
            <a:r>
              <a:rPr lang="zh-CN" altLang="en-US">
                <a:solidFill>
                  <a:srgbClr val="C44755"/>
                </a:solidFill>
              </a:rPr>
              <a:t>文件夹，</a:t>
            </a:r>
            <a:r>
              <a:rPr lang="en-US" altLang="zh-CN">
                <a:solidFill>
                  <a:srgbClr val="C44755"/>
                </a:solidFill>
              </a:rPr>
              <a:t>json</a:t>
            </a:r>
            <a:r>
              <a:rPr lang="zh-CN" altLang="en-US">
                <a:solidFill>
                  <a:srgbClr val="C44755"/>
                </a:solidFill>
              </a:rPr>
              <a:t>数据存于</a:t>
            </a:r>
            <a:r>
              <a:rPr lang="en-US" altLang="zh-CN">
                <a:solidFill>
                  <a:srgbClr val="C44755"/>
                </a:solidFill>
              </a:rPr>
              <a:t>data</a:t>
            </a:r>
            <a:r>
              <a:rPr lang="zh-CN" altLang="en-US">
                <a:solidFill>
                  <a:srgbClr val="C44755"/>
                </a:solidFill>
              </a:rPr>
              <a:t>文件夹。</a:t>
            </a:r>
            <a:endParaRPr lang="zh-CN" altLang="en-US">
              <a:solidFill>
                <a:srgbClr val="C44755"/>
              </a:solidFill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rcRect l="25975" t="17868" r="21207" b="17747"/>
          <a:stretch>
            <a:fillRect/>
          </a:stretch>
        </p:blipFill>
        <p:spPr bwMode="auto">
          <a:xfrm rot="900000">
            <a:off x="670782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组合 3"/>
          <p:cNvGrpSpPr/>
          <p:nvPr/>
        </p:nvGrpSpPr>
        <p:grpSpPr bwMode="auto">
          <a:xfrm>
            <a:off x="522288" y="0"/>
            <a:ext cx="11147425" cy="6858000"/>
            <a:chOff x="522555" y="0"/>
            <a:chExt cx="11146889" cy="6858000"/>
          </a:xfrm>
        </p:grpSpPr>
        <p:sp>
          <p:nvSpPr>
            <p:cNvPr id="2" name="任意多边形: 形状 1"/>
            <p:cNvSpPr/>
            <p:nvPr/>
          </p:nvSpPr>
          <p:spPr>
            <a:xfrm flipH="1">
              <a:off x="522555" y="0"/>
              <a:ext cx="46035" cy="6858000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  <a:gd name="connsiteX0-1" fmla="*/ 0 w 0"/>
                <a:gd name="connsiteY0-2" fmla="*/ 0 h 4606724"/>
                <a:gd name="connsiteX1-3" fmla="*/ 0 w 0"/>
                <a:gd name="connsiteY1-4" fmla="*/ 4606724 h 46067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h="4606724">
                  <a:moveTo>
                    <a:pt x="0" y="0"/>
                  </a:move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" name="任意多边形: 形状 2"/>
            <p:cNvSpPr/>
            <p:nvPr/>
          </p:nvSpPr>
          <p:spPr>
            <a:xfrm>
              <a:off x="11623408" y="0"/>
              <a:ext cx="46036" cy="6858000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  <a:gd name="connsiteX0-1" fmla="*/ 0 w 0"/>
                <a:gd name="connsiteY0-2" fmla="*/ 0 h 4606724"/>
                <a:gd name="connsiteX1-3" fmla="*/ 0 w 0"/>
                <a:gd name="connsiteY1-4" fmla="*/ 4606724 h 460672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h="4606724">
                  <a:moveTo>
                    <a:pt x="0" y="0"/>
                  </a:move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2014538" y="1343025"/>
            <a:ext cx="8172450" cy="0"/>
          </a:xfrm>
          <a:prstGeom prst="line">
            <a:avLst/>
          </a:prstGeom>
          <a:ln w="25400" cap="rnd">
            <a:solidFill>
              <a:srgbClr val="C44755"/>
            </a:solidFill>
            <a:prstDash val="sysDot"/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弧形 7"/>
          <p:cNvSpPr/>
          <p:nvPr/>
        </p:nvSpPr>
        <p:spPr>
          <a:xfrm>
            <a:off x="9367838" y="1343025"/>
            <a:ext cx="1612900" cy="2495550"/>
          </a:xfrm>
          <a:prstGeom prst="arc">
            <a:avLst>
              <a:gd name="adj1" fmla="val 16200000"/>
              <a:gd name="adj2" fmla="val 5391287"/>
            </a:avLst>
          </a:prstGeom>
          <a:ln w="25400" cap="rnd">
            <a:solidFill>
              <a:srgbClr val="C44755"/>
            </a:solidFill>
            <a:prstDash val="sysDot"/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1997075" y="3838575"/>
            <a:ext cx="8189913" cy="0"/>
          </a:xfrm>
          <a:prstGeom prst="line">
            <a:avLst/>
          </a:prstGeom>
          <a:ln w="25400" cap="rnd">
            <a:solidFill>
              <a:srgbClr val="C44755"/>
            </a:solidFill>
            <a:prstDash val="sysDot"/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弧形 12"/>
          <p:cNvSpPr/>
          <p:nvPr/>
        </p:nvSpPr>
        <p:spPr>
          <a:xfrm rot="10800000">
            <a:off x="1189038" y="3838575"/>
            <a:ext cx="1614487" cy="2497138"/>
          </a:xfrm>
          <a:prstGeom prst="arc">
            <a:avLst>
              <a:gd name="adj1" fmla="val 16200000"/>
              <a:gd name="adj2" fmla="val 5391287"/>
            </a:avLst>
          </a:prstGeom>
          <a:ln w="25400" cap="rnd">
            <a:solidFill>
              <a:srgbClr val="C44755"/>
            </a:solidFill>
            <a:prstDash val="sysDot"/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4" name="直接连接符 13"/>
          <p:cNvCxnSpPr>
            <a:stCxn id="13" idx="0"/>
          </p:cNvCxnSpPr>
          <p:nvPr/>
        </p:nvCxnSpPr>
        <p:spPr>
          <a:xfrm flipV="1">
            <a:off x="1997075" y="6330950"/>
            <a:ext cx="8189913" cy="4763"/>
          </a:xfrm>
          <a:prstGeom prst="line">
            <a:avLst/>
          </a:prstGeom>
          <a:ln w="25400" cap="rnd">
            <a:solidFill>
              <a:srgbClr val="C44755"/>
            </a:solidFill>
            <a:prstDash val="sysDot"/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2"/>
          <p:cNvGrpSpPr/>
          <p:nvPr/>
        </p:nvGrpSpPr>
        <p:grpSpPr bwMode="auto">
          <a:xfrm>
            <a:off x="4213225" y="892175"/>
            <a:ext cx="1477963" cy="900113"/>
            <a:chOff x="4566793" y="1726254"/>
            <a:chExt cx="1097164" cy="668268"/>
          </a:xfrm>
        </p:grpSpPr>
        <p:pic>
          <p:nvPicPr>
            <p:cNvPr id="5148" name="图片 1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792832" y="1726254"/>
              <a:ext cx="645086" cy="6682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椭圆 19"/>
            <p:cNvSpPr/>
            <p:nvPr/>
          </p:nvSpPr>
          <p:spPr>
            <a:xfrm>
              <a:off x="4566793" y="1996154"/>
              <a:ext cx="129633" cy="128467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5534324" y="1996154"/>
              <a:ext cx="129633" cy="128467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151" name="文本框 22"/>
            <p:cNvSpPr txBox="1">
              <a:spLocks noChangeArrowheads="1"/>
            </p:cNvSpPr>
            <p:nvPr/>
          </p:nvSpPr>
          <p:spPr bwMode="auto">
            <a:xfrm>
              <a:off x="4991931" y="1862676"/>
              <a:ext cx="289182" cy="4616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400" b="1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1</a:t>
              </a:r>
              <a:endParaRPr lang="zh-CN" altLang="en-US" sz="24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grpSp>
        <p:nvGrpSpPr>
          <p:cNvPr id="6" name="组合 43"/>
          <p:cNvGrpSpPr/>
          <p:nvPr/>
        </p:nvGrpSpPr>
        <p:grpSpPr bwMode="auto">
          <a:xfrm>
            <a:off x="8064500" y="892175"/>
            <a:ext cx="1477963" cy="900113"/>
            <a:chOff x="7814413" y="1726254"/>
            <a:chExt cx="1097164" cy="668268"/>
          </a:xfrm>
        </p:grpSpPr>
        <p:pic>
          <p:nvPicPr>
            <p:cNvPr id="5144" name="图片 27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8040452" y="1726254"/>
              <a:ext cx="645086" cy="6682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椭圆 28"/>
            <p:cNvSpPr/>
            <p:nvPr/>
          </p:nvSpPr>
          <p:spPr>
            <a:xfrm>
              <a:off x="7814413" y="1996154"/>
              <a:ext cx="129633" cy="128467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8781944" y="1996154"/>
              <a:ext cx="129633" cy="128467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147" name="文本框 31"/>
            <p:cNvSpPr txBox="1">
              <a:spLocks noChangeArrowheads="1"/>
            </p:cNvSpPr>
            <p:nvPr/>
          </p:nvSpPr>
          <p:spPr bwMode="auto">
            <a:xfrm>
              <a:off x="8239551" y="1862676"/>
              <a:ext cx="289182" cy="4616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400" b="1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2</a:t>
              </a:r>
              <a:endParaRPr lang="zh-CN" altLang="en-US" sz="24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grpSp>
        <p:nvGrpSpPr>
          <p:cNvPr id="10" name="组合 44"/>
          <p:cNvGrpSpPr/>
          <p:nvPr/>
        </p:nvGrpSpPr>
        <p:grpSpPr bwMode="auto">
          <a:xfrm>
            <a:off x="6267768" y="3395663"/>
            <a:ext cx="1477962" cy="900112"/>
            <a:chOff x="3780295" y="3587327"/>
            <a:chExt cx="1097164" cy="668268"/>
          </a:xfrm>
        </p:grpSpPr>
        <p:pic>
          <p:nvPicPr>
            <p:cNvPr id="5140" name="图片 32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006334" y="3587327"/>
              <a:ext cx="645086" cy="6682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椭圆 33"/>
            <p:cNvSpPr/>
            <p:nvPr/>
          </p:nvSpPr>
          <p:spPr>
            <a:xfrm>
              <a:off x="3780295" y="3857227"/>
              <a:ext cx="129633" cy="128468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4747826" y="3857227"/>
              <a:ext cx="129633" cy="128468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143" name="文本框 36"/>
            <p:cNvSpPr txBox="1">
              <a:spLocks noChangeArrowheads="1"/>
            </p:cNvSpPr>
            <p:nvPr/>
          </p:nvSpPr>
          <p:spPr bwMode="auto">
            <a:xfrm>
              <a:off x="4221994" y="3740310"/>
              <a:ext cx="289182" cy="4616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400" b="1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3</a:t>
              </a:r>
              <a:endParaRPr lang="zh-CN" altLang="en-US" sz="24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grpSp>
        <p:nvGrpSpPr>
          <p:cNvPr id="11" name="组合 45"/>
          <p:cNvGrpSpPr/>
          <p:nvPr/>
        </p:nvGrpSpPr>
        <p:grpSpPr bwMode="auto">
          <a:xfrm>
            <a:off x="2127250" y="3395663"/>
            <a:ext cx="1477963" cy="900112"/>
            <a:chOff x="7039862" y="3587327"/>
            <a:chExt cx="1097164" cy="668268"/>
          </a:xfrm>
        </p:grpSpPr>
        <p:pic>
          <p:nvPicPr>
            <p:cNvPr id="5136" name="图片 37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7265901" y="3587327"/>
              <a:ext cx="645086" cy="6682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椭圆 38"/>
            <p:cNvSpPr/>
            <p:nvPr/>
          </p:nvSpPr>
          <p:spPr>
            <a:xfrm>
              <a:off x="7039862" y="3857227"/>
              <a:ext cx="129633" cy="128468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8007393" y="3857227"/>
              <a:ext cx="129633" cy="128468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139" name="文本框 41"/>
            <p:cNvSpPr txBox="1">
              <a:spLocks noChangeArrowheads="1"/>
            </p:cNvSpPr>
            <p:nvPr/>
          </p:nvSpPr>
          <p:spPr bwMode="auto">
            <a:xfrm>
              <a:off x="7473280" y="3740310"/>
              <a:ext cx="289182" cy="46166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400" b="1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4</a:t>
              </a:r>
              <a:endParaRPr lang="zh-CN" altLang="en-US" sz="24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5018405" y="209550"/>
            <a:ext cx="2385060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>
                <a:solidFill>
                  <a:srgbClr val="C44755"/>
                </a:solidFill>
                <a:latin typeface="华康雅艺体W6(P)"/>
                <a:ea typeface="华康雅艺体W6(P)"/>
                <a:cs typeface="华康雅艺体W6(P)"/>
                <a:sym typeface="+mn-ea"/>
              </a:rPr>
              <a:t>项目详情</a:t>
            </a:r>
            <a:endParaRPr lang="zh-CN" altLang="en-US" sz="2800"/>
          </a:p>
        </p:txBody>
      </p:sp>
      <p:sp>
        <p:nvSpPr>
          <p:cNvPr id="16" name="文本框 15"/>
          <p:cNvSpPr txBox="1"/>
          <p:nvPr/>
        </p:nvSpPr>
        <p:spPr>
          <a:xfrm>
            <a:off x="4482465" y="1792605"/>
            <a:ext cx="120904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网站主页</a:t>
            </a:r>
            <a:endParaRPr lang="zh-CN" altLang="en-US">
              <a:solidFill>
                <a:srgbClr val="C44755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112125" y="1792605"/>
            <a:ext cx="15544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注册登录界面</a:t>
            </a:r>
            <a:endParaRPr lang="zh-CN" altLang="en-US">
              <a:solidFill>
                <a:srgbClr val="C44755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317750" y="4295775"/>
            <a:ext cx="10972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列表页面</a:t>
            </a:r>
            <a:endParaRPr lang="zh-CN" altLang="en-US">
              <a:solidFill>
                <a:srgbClr val="C44755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280785" y="4223385"/>
            <a:ext cx="15544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商品详情页面</a:t>
            </a:r>
            <a:endParaRPr lang="zh-CN" altLang="en-US">
              <a:solidFill>
                <a:srgbClr val="C44755"/>
              </a:solidFill>
            </a:endParaRPr>
          </a:p>
        </p:txBody>
      </p:sp>
      <p:grpSp>
        <p:nvGrpSpPr>
          <p:cNvPr id="23" name="组合 44"/>
          <p:cNvGrpSpPr/>
          <p:nvPr/>
        </p:nvGrpSpPr>
        <p:grpSpPr bwMode="auto">
          <a:xfrm>
            <a:off x="4296728" y="5816918"/>
            <a:ext cx="1477962" cy="900112"/>
            <a:chOff x="3780295" y="3587327"/>
            <a:chExt cx="1097164" cy="668268"/>
          </a:xfrm>
        </p:grpSpPr>
        <p:pic>
          <p:nvPicPr>
            <p:cNvPr id="24" name="图片 32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006334" y="3587327"/>
              <a:ext cx="645086" cy="6682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椭圆 24"/>
            <p:cNvSpPr/>
            <p:nvPr/>
          </p:nvSpPr>
          <p:spPr>
            <a:xfrm>
              <a:off x="3780295" y="3857227"/>
              <a:ext cx="129633" cy="128468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4747826" y="3857227"/>
              <a:ext cx="129633" cy="128468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文本框 36"/>
            <p:cNvSpPr txBox="1">
              <a:spLocks noChangeArrowheads="1"/>
            </p:cNvSpPr>
            <p:nvPr/>
          </p:nvSpPr>
          <p:spPr bwMode="auto">
            <a:xfrm>
              <a:off x="4221994" y="3740310"/>
              <a:ext cx="289182" cy="3394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p>
              <a:pPr algn="ctr"/>
              <a:r>
                <a:rPr lang="en-US" altLang="zh-CN" sz="2400" b="1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5</a:t>
              </a:r>
              <a:endParaRPr lang="en-US" altLang="zh-CN" sz="24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grpSp>
        <p:nvGrpSpPr>
          <p:cNvPr id="28" name="组合 44"/>
          <p:cNvGrpSpPr/>
          <p:nvPr/>
        </p:nvGrpSpPr>
        <p:grpSpPr bwMode="auto">
          <a:xfrm>
            <a:off x="8194993" y="5801043"/>
            <a:ext cx="1477962" cy="900112"/>
            <a:chOff x="3780295" y="3587327"/>
            <a:chExt cx="1097164" cy="668268"/>
          </a:xfrm>
        </p:grpSpPr>
        <p:pic>
          <p:nvPicPr>
            <p:cNvPr id="32" name="图片 32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4006334" y="3587327"/>
              <a:ext cx="645086" cy="6682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3" name="椭圆 32"/>
            <p:cNvSpPr/>
            <p:nvPr/>
          </p:nvSpPr>
          <p:spPr>
            <a:xfrm>
              <a:off x="3780295" y="3857227"/>
              <a:ext cx="129633" cy="128468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4747826" y="3857227"/>
              <a:ext cx="129633" cy="128468"/>
            </a:xfrm>
            <a:prstGeom prst="ellipse">
              <a:avLst/>
            </a:prstGeom>
            <a:solidFill>
              <a:srgbClr val="C447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8" name="文本框 36"/>
            <p:cNvSpPr txBox="1">
              <a:spLocks noChangeArrowheads="1"/>
            </p:cNvSpPr>
            <p:nvPr/>
          </p:nvSpPr>
          <p:spPr bwMode="auto">
            <a:xfrm>
              <a:off x="4221994" y="3740310"/>
              <a:ext cx="289182" cy="3394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400" b="1">
                  <a:solidFill>
                    <a:schemeClr val="bg1"/>
                  </a:solidFill>
                  <a:latin typeface="等线" panose="02010600030101010101" charset="-122"/>
                  <a:ea typeface="等线" panose="02010600030101010101" charset="-122"/>
                </a:rPr>
                <a:t>6</a:t>
              </a:r>
              <a:endParaRPr lang="en-US" altLang="zh-CN" sz="2400" b="1">
                <a:solidFill>
                  <a:schemeClr val="bg1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4372610" y="5537835"/>
            <a:ext cx="13258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购物车结算</a:t>
            </a:r>
            <a:endParaRPr lang="zh-CN" altLang="en-US">
              <a:solidFill>
                <a:srgbClr val="C44755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401050" y="5537835"/>
            <a:ext cx="10972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活动页面</a:t>
            </a:r>
            <a:endParaRPr lang="zh-CN" altLang="en-US">
              <a:solidFill>
                <a:srgbClr val="C44755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368165" y="2229485"/>
            <a:ext cx="12242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index.html</a:t>
            </a:r>
            <a:endParaRPr lang="zh-CN" altLang="en-US"/>
          </a:p>
        </p:txBody>
      </p:sp>
      <p:sp>
        <p:nvSpPr>
          <p:cNvPr id="48" name="文本框 47"/>
          <p:cNvSpPr txBox="1"/>
          <p:nvPr/>
        </p:nvSpPr>
        <p:spPr>
          <a:xfrm>
            <a:off x="2457450" y="4661535"/>
            <a:ext cx="9575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list.html</a:t>
            </a:r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8337550" y="2229485"/>
            <a:ext cx="11607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login.html</a:t>
            </a:r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6388100" y="4589145"/>
            <a:ext cx="13385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details.html</a:t>
            </a:r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4423410" y="5172075"/>
            <a:ext cx="10591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cart.html</a:t>
            </a:r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8296275" y="5172075"/>
            <a:ext cx="12750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active.html</a:t>
            </a:r>
            <a:endParaRPr lang="zh-CN" altLang="en-US"/>
          </a:p>
        </p:txBody>
      </p:sp>
    </p:spTree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500"/>
                            </p:stCondLst>
                            <p:childTnLst>
                              <p:par>
                                <p:cTn id="6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 bwMode="auto">
          <a:xfrm>
            <a:off x="566738" y="547688"/>
            <a:ext cx="11058525" cy="6310312"/>
            <a:chOff x="567160" y="546904"/>
            <a:chExt cx="11057680" cy="6311096"/>
          </a:xfrm>
        </p:grpSpPr>
        <p:sp>
          <p:nvSpPr>
            <p:cNvPr id="3" name="任意多边形: 形状 2"/>
            <p:cNvSpPr/>
            <p:nvPr/>
          </p:nvSpPr>
          <p:spPr>
            <a:xfrm>
              <a:off x="567160" y="546904"/>
              <a:ext cx="3970034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>
              <a:off x="7654805" y="546904"/>
              <a:ext cx="3970035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4587875" y="561975"/>
            <a:ext cx="31273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en-US" sz="2400" b="1">
                <a:solidFill>
                  <a:srgbClr val="C44755"/>
                </a:solidFill>
                <a:latin typeface="华康雅艺体W6(P)"/>
                <a:ea typeface="华康雅艺体W6(P)"/>
                <a:cs typeface="华康雅艺体W6(P)"/>
              </a:rPr>
              <a:t>注册流程</a:t>
            </a:r>
            <a:endParaRPr lang="zh-CN" altLang="en-US" sz="2400" b="1">
              <a:solidFill>
                <a:srgbClr val="C44755"/>
              </a:solidFill>
              <a:latin typeface="华康雅艺体W6(P)"/>
              <a:ea typeface="华康雅艺体W6(P)"/>
              <a:cs typeface="华康雅艺体W6(P)"/>
            </a:endParaRPr>
          </a:p>
        </p:txBody>
      </p:sp>
      <p:pic>
        <p:nvPicPr>
          <p:cNvPr id="4133" name="图片 13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>
            <a:off x="85598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31" name="图片 15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 flipH="1">
            <a:off x="85598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9" name="图片 17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flipH="1">
            <a:off x="1050925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7" name="图片 19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>
            <a:off x="1050925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428466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670782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2016-12-28_2201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315" y="1569720"/>
            <a:ext cx="8674735" cy="4464050"/>
          </a:xfrm>
          <a:prstGeom prst="rect">
            <a:avLst/>
          </a:prstGeom>
        </p:spPr>
      </p:pic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 bwMode="auto">
          <a:xfrm>
            <a:off x="566738" y="547688"/>
            <a:ext cx="11058525" cy="6310312"/>
            <a:chOff x="567160" y="546904"/>
            <a:chExt cx="11057680" cy="6311096"/>
          </a:xfrm>
        </p:grpSpPr>
        <p:sp>
          <p:nvSpPr>
            <p:cNvPr id="3" name="任意多边形: 形状 2"/>
            <p:cNvSpPr/>
            <p:nvPr/>
          </p:nvSpPr>
          <p:spPr>
            <a:xfrm>
              <a:off x="567160" y="546904"/>
              <a:ext cx="3970034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>
              <a:off x="7654805" y="546904"/>
              <a:ext cx="3970035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4587875" y="561975"/>
            <a:ext cx="31273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en-US" sz="2400" b="1">
                <a:solidFill>
                  <a:srgbClr val="C44755"/>
                </a:solidFill>
                <a:latin typeface="华康雅艺体W6(P)"/>
                <a:ea typeface="华康雅艺体W6(P)"/>
                <a:cs typeface="华康雅艺体W6(P)"/>
              </a:rPr>
              <a:t>首页</a:t>
            </a:r>
            <a:endParaRPr lang="zh-CN" altLang="en-US" sz="2400" b="1">
              <a:solidFill>
                <a:srgbClr val="C44755"/>
              </a:solidFill>
              <a:latin typeface="华康雅艺体W6(P)"/>
              <a:ea typeface="华康雅艺体W6(P)"/>
              <a:cs typeface="华康雅艺体W6(P)"/>
            </a:endParaRPr>
          </a:p>
        </p:txBody>
      </p:sp>
      <p:pic>
        <p:nvPicPr>
          <p:cNvPr id="4133" name="图片 13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>
            <a:off x="85598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31" name="图片 15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 flipH="1">
            <a:off x="85598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9" name="图片 17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flipH="1">
            <a:off x="1050925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7" name="图片 19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>
            <a:off x="1050925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428466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670782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图片 6" descr="2016-12-28_2212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965" y="1252855"/>
            <a:ext cx="8291195" cy="5244465"/>
          </a:xfrm>
          <a:prstGeom prst="rect">
            <a:avLst/>
          </a:prstGeom>
        </p:spPr>
      </p:pic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 bwMode="auto">
          <a:xfrm>
            <a:off x="566738" y="547688"/>
            <a:ext cx="11058525" cy="6310312"/>
            <a:chOff x="567160" y="546904"/>
            <a:chExt cx="11057680" cy="6311096"/>
          </a:xfrm>
        </p:grpSpPr>
        <p:sp>
          <p:nvSpPr>
            <p:cNvPr id="3" name="任意多边形: 形状 2"/>
            <p:cNvSpPr/>
            <p:nvPr/>
          </p:nvSpPr>
          <p:spPr>
            <a:xfrm>
              <a:off x="567160" y="546904"/>
              <a:ext cx="3970034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>
              <a:off x="7654805" y="546904"/>
              <a:ext cx="3970035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4587875" y="561975"/>
            <a:ext cx="31273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en-US" sz="2400" b="1">
                <a:solidFill>
                  <a:srgbClr val="C44755"/>
                </a:solidFill>
                <a:latin typeface="华康雅艺体W6(P)"/>
                <a:ea typeface="华康雅艺体W6(P)"/>
                <a:cs typeface="华康雅艺体W6(P)"/>
              </a:rPr>
              <a:t>首页</a:t>
            </a:r>
            <a:endParaRPr lang="zh-CN" altLang="en-US" sz="2400" b="1">
              <a:solidFill>
                <a:srgbClr val="C44755"/>
              </a:solidFill>
              <a:latin typeface="华康雅艺体W6(P)"/>
              <a:ea typeface="华康雅艺体W6(P)"/>
              <a:cs typeface="华康雅艺体W6(P)"/>
            </a:endParaRPr>
          </a:p>
        </p:txBody>
      </p:sp>
      <p:pic>
        <p:nvPicPr>
          <p:cNvPr id="4133" name="图片 13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>
            <a:off x="85598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31" name="图片 15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 flipH="1">
            <a:off x="85598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9" name="图片 17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flipH="1">
            <a:off x="1050925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7" name="图片 19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>
            <a:off x="1050925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428466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670782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文本框 5"/>
          <p:cNvSpPr txBox="1"/>
          <p:nvPr/>
        </p:nvSpPr>
        <p:spPr>
          <a:xfrm>
            <a:off x="1630680" y="2286000"/>
            <a:ext cx="8691245" cy="2834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eaLnBrk="1" latinLnBrk="0" hangingPunct="1">
              <a:lnSpc>
                <a:spcPct val="150000"/>
              </a:lnSpc>
            </a:pPr>
            <a:r>
              <a:rPr lang="zh-CN" altLang="en-US" sz="2400">
                <a:solidFill>
                  <a:srgbClr val="C44755"/>
                </a:solidFill>
              </a:rPr>
              <a:t>首页实现的功能有：</a:t>
            </a:r>
            <a:endParaRPr lang="zh-CN" altLang="en-US" sz="2400">
              <a:solidFill>
                <a:srgbClr val="C44755"/>
              </a:solidFill>
            </a:endParaRPr>
          </a:p>
          <a:p>
            <a:pPr eaLnBrk="1" latinLnBrk="0" hangingPunct="1">
              <a:lnSpc>
                <a:spcPct val="150000"/>
              </a:lnSpc>
            </a:pPr>
            <a:r>
              <a:rPr lang="en-US" altLang="zh-CN" sz="2400">
                <a:solidFill>
                  <a:srgbClr val="C44755"/>
                </a:solidFill>
              </a:rPr>
              <a:t>	</a:t>
            </a:r>
            <a:r>
              <a:rPr lang="zh-CN" altLang="en-US" sz="2400">
                <a:solidFill>
                  <a:srgbClr val="C44755"/>
                </a:solidFill>
              </a:rPr>
              <a:t>轮播图、手风琴效果、选项卡拼接数据、二级导航、商品列表滚动、倒计时、侧边栏购物车、页面跳转、返回顶部、侧边栏的移入移出、和滑动效果、移入商品</a:t>
            </a:r>
            <a:endParaRPr lang="zh-CN" altLang="en-US" sz="2400">
              <a:solidFill>
                <a:srgbClr val="C44755"/>
              </a:solidFill>
            </a:endParaRPr>
          </a:p>
          <a:p>
            <a:pPr eaLnBrk="1" latinLnBrk="0" hangingPunct="1">
              <a:lnSpc>
                <a:spcPct val="150000"/>
              </a:lnSpc>
            </a:pPr>
            <a:r>
              <a:rPr lang="zh-CN" altLang="en-US" sz="2400">
                <a:solidFill>
                  <a:srgbClr val="C44755"/>
                </a:solidFill>
              </a:rPr>
              <a:t>显示加入购物车。（首页选项卡拼接数据之后可加入购物车）</a:t>
            </a:r>
            <a:endParaRPr lang="zh-CN" altLang="en-US" sz="2400">
              <a:solidFill>
                <a:srgbClr val="C44755"/>
              </a:solidFill>
            </a:endParaRPr>
          </a:p>
        </p:txBody>
      </p:sp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 bwMode="auto">
          <a:xfrm>
            <a:off x="566738" y="547688"/>
            <a:ext cx="11058525" cy="6310312"/>
            <a:chOff x="567160" y="546904"/>
            <a:chExt cx="11057680" cy="6311096"/>
          </a:xfrm>
        </p:grpSpPr>
        <p:sp>
          <p:nvSpPr>
            <p:cNvPr id="3" name="任意多边形: 形状 2"/>
            <p:cNvSpPr/>
            <p:nvPr/>
          </p:nvSpPr>
          <p:spPr>
            <a:xfrm>
              <a:off x="567160" y="546904"/>
              <a:ext cx="3970034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>
              <a:off x="7654805" y="546904"/>
              <a:ext cx="3970035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4587875" y="561975"/>
            <a:ext cx="31273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zh-CN" sz="2400" b="1">
                <a:solidFill>
                  <a:srgbClr val="C44755"/>
                </a:solidFill>
                <a:latin typeface="华康雅艺体W6(P)"/>
                <a:cs typeface="华康雅艺体W6(P)"/>
              </a:rPr>
              <a:t>列表页</a:t>
            </a:r>
            <a:endParaRPr lang="zh-CN" altLang="zh-CN" sz="2400" b="1">
              <a:solidFill>
                <a:srgbClr val="C44755"/>
              </a:solidFill>
              <a:latin typeface="华康雅艺体W6(P)"/>
              <a:cs typeface="华康雅艺体W6(P)"/>
            </a:endParaRPr>
          </a:p>
        </p:txBody>
      </p:sp>
      <p:pic>
        <p:nvPicPr>
          <p:cNvPr id="4133" name="图片 13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>
            <a:off x="85598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31" name="图片 15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 flipH="1">
            <a:off x="85598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9" name="图片 17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flipH="1">
            <a:off x="1050925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7" name="图片 19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>
            <a:off x="1050925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428466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670782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文本框 5"/>
          <p:cNvSpPr txBox="1"/>
          <p:nvPr/>
        </p:nvSpPr>
        <p:spPr>
          <a:xfrm>
            <a:off x="2778760" y="1252855"/>
            <a:ext cx="6634480" cy="6400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列表页实现的功能有：</a:t>
            </a:r>
            <a:r>
              <a:rPr lang="en-US" altLang="zh-CN">
                <a:solidFill>
                  <a:srgbClr val="C44755"/>
                </a:solidFill>
              </a:rPr>
              <a:t>1</a:t>
            </a:r>
            <a:r>
              <a:rPr lang="zh-CN" altLang="en-US">
                <a:solidFill>
                  <a:srgbClr val="C44755"/>
                </a:solidFill>
              </a:rPr>
              <a:t>、</a:t>
            </a:r>
            <a:r>
              <a:rPr lang="en-US" altLang="zh-CN">
                <a:solidFill>
                  <a:srgbClr val="C44755"/>
                </a:solidFill>
              </a:rPr>
              <a:t>ajax</a:t>
            </a:r>
            <a:r>
              <a:rPr lang="zh-CN" altLang="en-US">
                <a:solidFill>
                  <a:srgbClr val="C44755"/>
                </a:solidFill>
              </a:rPr>
              <a:t>拼接数据 </a:t>
            </a:r>
            <a:r>
              <a:rPr lang="en-US" altLang="zh-CN">
                <a:solidFill>
                  <a:srgbClr val="C44755"/>
                </a:solidFill>
              </a:rPr>
              <a:t>2</a:t>
            </a:r>
            <a:r>
              <a:rPr lang="zh-CN" altLang="en-US">
                <a:solidFill>
                  <a:srgbClr val="C44755"/>
                </a:solidFill>
              </a:rPr>
              <a:t>、点击商品加入购物车</a:t>
            </a:r>
            <a:endParaRPr lang="zh-CN" altLang="en-US">
              <a:solidFill>
                <a:srgbClr val="C44755"/>
              </a:solidFill>
            </a:endParaRPr>
          </a:p>
          <a:p>
            <a:r>
              <a:rPr lang="en-US" altLang="zh-CN">
                <a:solidFill>
                  <a:srgbClr val="C44755"/>
                </a:solidFill>
              </a:rPr>
              <a:t>3</a:t>
            </a:r>
            <a:r>
              <a:rPr lang="zh-CN" altLang="en-US">
                <a:solidFill>
                  <a:srgbClr val="C44755"/>
                </a:solidFill>
              </a:rPr>
              <a:t>、分类检索（只实现了地区的）</a:t>
            </a:r>
            <a:r>
              <a:rPr lang="en-US" altLang="zh-CN">
                <a:solidFill>
                  <a:srgbClr val="C44755"/>
                </a:solidFill>
              </a:rPr>
              <a:t>4</a:t>
            </a:r>
            <a:r>
              <a:rPr lang="zh-CN" altLang="en-US">
                <a:solidFill>
                  <a:srgbClr val="C44755"/>
                </a:solidFill>
              </a:rPr>
              <a:t>、价格排序 </a:t>
            </a:r>
            <a:r>
              <a:rPr lang="en-US" altLang="zh-CN">
                <a:solidFill>
                  <a:srgbClr val="C44755"/>
                </a:solidFill>
              </a:rPr>
              <a:t>5</a:t>
            </a:r>
            <a:r>
              <a:rPr lang="zh-CN" altLang="en-US">
                <a:solidFill>
                  <a:srgbClr val="C44755"/>
                </a:solidFill>
              </a:rPr>
              <a:t>、多选和更多</a:t>
            </a:r>
            <a:endParaRPr lang="zh-CN" altLang="en-US">
              <a:solidFill>
                <a:srgbClr val="C44755"/>
              </a:solidFill>
            </a:endParaRPr>
          </a:p>
        </p:txBody>
      </p:sp>
      <p:pic>
        <p:nvPicPr>
          <p:cNvPr id="9" name="图片 8" descr="2016-12-29_0920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965" y="2124075"/>
            <a:ext cx="10058400" cy="4124960"/>
          </a:xfrm>
          <a:prstGeom prst="rect">
            <a:avLst/>
          </a:prstGeom>
        </p:spPr>
      </p:pic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 bwMode="auto">
          <a:xfrm>
            <a:off x="566738" y="547688"/>
            <a:ext cx="11058525" cy="6310312"/>
            <a:chOff x="567160" y="546904"/>
            <a:chExt cx="11057680" cy="6311096"/>
          </a:xfrm>
        </p:grpSpPr>
        <p:sp>
          <p:nvSpPr>
            <p:cNvPr id="3" name="任意多边形: 形状 2"/>
            <p:cNvSpPr/>
            <p:nvPr/>
          </p:nvSpPr>
          <p:spPr>
            <a:xfrm>
              <a:off x="567160" y="546904"/>
              <a:ext cx="3970034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任意多边形: 形状 3"/>
            <p:cNvSpPr/>
            <p:nvPr/>
          </p:nvSpPr>
          <p:spPr>
            <a:xfrm flipH="1">
              <a:off x="7654805" y="546904"/>
              <a:ext cx="3970035" cy="6311096"/>
            </a:xfrm>
            <a:custGeom>
              <a:avLst/>
              <a:gdLst>
                <a:gd name="connsiteX0" fmla="*/ 4710896 w 4710896"/>
                <a:gd name="connsiteY0" fmla="*/ 0 h 4606724"/>
                <a:gd name="connsiteX1" fmla="*/ 0 w 4710896"/>
                <a:gd name="connsiteY1" fmla="*/ 0 h 4606724"/>
                <a:gd name="connsiteX2" fmla="*/ 0 w 4710896"/>
                <a:gd name="connsiteY2" fmla="*/ 4606724 h 4606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10896" h="4606724">
                  <a:moveTo>
                    <a:pt x="4710896" y="0"/>
                  </a:moveTo>
                  <a:lnTo>
                    <a:pt x="0" y="0"/>
                  </a:lnTo>
                  <a:lnTo>
                    <a:pt x="0" y="4606724"/>
                  </a:lnTo>
                </a:path>
              </a:pathLst>
            </a:custGeom>
            <a:noFill/>
            <a:ln w="38100">
              <a:solidFill>
                <a:srgbClr val="C447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4587875" y="561975"/>
            <a:ext cx="3127375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zh-CN" altLang="zh-CN" sz="2400" b="1">
                <a:solidFill>
                  <a:srgbClr val="C44755"/>
                </a:solidFill>
                <a:latin typeface="华康雅艺体W6(P)"/>
                <a:cs typeface="华康雅艺体W6(P)"/>
              </a:rPr>
              <a:t>商品详情</a:t>
            </a:r>
            <a:endParaRPr lang="zh-CN" altLang="zh-CN" sz="2400" b="1">
              <a:solidFill>
                <a:srgbClr val="C44755"/>
              </a:solidFill>
              <a:latin typeface="华康雅艺体W6(P)"/>
              <a:cs typeface="华康雅艺体W6(P)"/>
            </a:endParaRPr>
          </a:p>
        </p:txBody>
      </p:sp>
      <p:pic>
        <p:nvPicPr>
          <p:cNvPr id="4133" name="图片 13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>
            <a:off x="85598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31" name="图片 15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 flipH="1">
            <a:off x="85598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9" name="图片 17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flipH="1">
            <a:off x="10509250" y="125285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27" name="图片 19"/>
          <p:cNvPicPr>
            <a:picLocks noChangeAspect="1"/>
          </p:cNvPicPr>
          <p:nvPr/>
        </p:nvPicPr>
        <p:blipFill>
          <a:blip r:embed="rId1"/>
          <a:srcRect l="26715" t="11166" r="26198" b="24919"/>
          <a:stretch>
            <a:fillRect/>
          </a:stretch>
        </p:blipFill>
        <p:spPr bwMode="auto">
          <a:xfrm rot="10800000">
            <a:off x="10509250" y="5338445"/>
            <a:ext cx="774700" cy="997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428466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rcRect l="25975" t="17868" r="21207" b="17747"/>
          <a:stretch>
            <a:fillRect/>
          </a:stretch>
        </p:blipFill>
        <p:spPr bwMode="auto">
          <a:xfrm rot="900000">
            <a:off x="6707823" y="6350"/>
            <a:ext cx="1111250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文本框 5"/>
          <p:cNvSpPr txBox="1"/>
          <p:nvPr/>
        </p:nvSpPr>
        <p:spPr>
          <a:xfrm>
            <a:off x="2778760" y="1252855"/>
            <a:ext cx="70535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C44755"/>
                </a:solidFill>
              </a:rPr>
              <a:t>商品详情页实现的功能有：</a:t>
            </a:r>
            <a:r>
              <a:rPr lang="en-US" altLang="zh-CN">
                <a:solidFill>
                  <a:srgbClr val="C44755"/>
                </a:solidFill>
              </a:rPr>
              <a:t>1</a:t>
            </a:r>
            <a:r>
              <a:rPr lang="zh-CN" altLang="en-US">
                <a:solidFill>
                  <a:srgbClr val="C44755"/>
                </a:solidFill>
              </a:rPr>
              <a:t>、放大镜 </a:t>
            </a:r>
            <a:r>
              <a:rPr lang="en-US" altLang="zh-CN">
                <a:solidFill>
                  <a:srgbClr val="C44755"/>
                </a:solidFill>
              </a:rPr>
              <a:t>2</a:t>
            </a:r>
            <a:r>
              <a:rPr lang="zh-CN" altLang="en-US">
                <a:solidFill>
                  <a:srgbClr val="C44755"/>
                </a:solidFill>
              </a:rPr>
              <a:t>、滑动列表 </a:t>
            </a:r>
            <a:r>
              <a:rPr lang="en-US" altLang="zh-CN">
                <a:solidFill>
                  <a:srgbClr val="C44755"/>
                </a:solidFill>
              </a:rPr>
              <a:t>3</a:t>
            </a:r>
            <a:r>
              <a:rPr lang="zh-CN" altLang="en-US">
                <a:solidFill>
                  <a:srgbClr val="C44755"/>
                </a:solidFill>
              </a:rPr>
              <a:t>、吸顶 </a:t>
            </a:r>
            <a:r>
              <a:rPr lang="en-US" altLang="zh-CN">
                <a:solidFill>
                  <a:srgbClr val="C44755"/>
                </a:solidFill>
              </a:rPr>
              <a:t>4</a:t>
            </a:r>
            <a:r>
              <a:rPr lang="zh-CN" altLang="en-US">
                <a:solidFill>
                  <a:srgbClr val="C44755"/>
                </a:solidFill>
              </a:rPr>
              <a:t>、楼梯</a:t>
            </a:r>
            <a:endParaRPr lang="zh-CN" altLang="en-US">
              <a:solidFill>
                <a:srgbClr val="C44755"/>
              </a:solidFill>
            </a:endParaRPr>
          </a:p>
        </p:txBody>
      </p:sp>
      <p:pic>
        <p:nvPicPr>
          <p:cNvPr id="7" name="图片 6" descr="2016-12-29_0928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860" y="1892935"/>
            <a:ext cx="8590280" cy="4323080"/>
          </a:xfrm>
          <a:prstGeom prst="rect">
            <a:avLst/>
          </a:prstGeom>
        </p:spPr>
      </p:pic>
    </p:spTree>
  </p:cSld>
  <p:clrMapOvr>
    <a:masterClrMapping/>
  </p:clrMapOvr>
  <p:transition spd="slow"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669</Words>
  <Application>WPS 演示</Application>
  <PresentationFormat>自定义</PresentationFormat>
  <Paragraphs>78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宋体</vt:lpstr>
      <vt:lpstr>Wingdings</vt:lpstr>
      <vt:lpstr>等线 Light</vt:lpstr>
      <vt:lpstr>华康雅艺体W6(P)</vt:lpstr>
      <vt:lpstr>等线</vt:lpstr>
      <vt:lpstr>华康娃娃体W5(P)</vt:lpstr>
      <vt:lpstr>等线</vt:lpstr>
      <vt:lpstr>微软雅黑</vt:lpstr>
      <vt:lpstr>等线 Light</vt:lpstr>
      <vt:lpstr>Calibri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Administrator</cp:lastModifiedBy>
  <cp:revision>77</cp:revision>
  <dcterms:created xsi:type="dcterms:W3CDTF">2016-11-09T09:59:00Z</dcterms:created>
  <dcterms:modified xsi:type="dcterms:W3CDTF">2016-12-29T03:03:53Z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

<file path=docProps/thumbnail.jpeg>
</file>